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57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105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tonella" userId="e86cbcfe-6759-4678-8eb6-be68d11ead45" providerId="ADAL" clId="{E9620CE4-AC63-4281-9515-17B2B3F7D2C4}"/>
    <pc:docChg chg="custSel modSld">
      <pc:chgData name="Antonella" userId="e86cbcfe-6759-4678-8eb6-be68d11ead45" providerId="ADAL" clId="{E9620CE4-AC63-4281-9515-17B2B3F7D2C4}" dt="2020-12-26T10:43:58.871" v="4" actId="1076"/>
      <pc:docMkLst>
        <pc:docMk/>
      </pc:docMkLst>
      <pc:sldChg chg="delSp modSp mod">
        <pc:chgData name="Antonella" userId="e86cbcfe-6759-4678-8eb6-be68d11ead45" providerId="ADAL" clId="{E9620CE4-AC63-4281-9515-17B2B3F7D2C4}" dt="2020-12-26T10:43:58.871" v="4" actId="1076"/>
        <pc:sldMkLst>
          <pc:docMk/>
          <pc:sldMk cId="254170537" sldId="257"/>
        </pc:sldMkLst>
        <pc:spChg chg="mod">
          <ac:chgData name="Antonella" userId="e86cbcfe-6759-4678-8eb6-be68d11ead45" providerId="ADAL" clId="{E9620CE4-AC63-4281-9515-17B2B3F7D2C4}" dt="2020-12-26T10:43:58.871" v="4" actId="1076"/>
          <ac:spMkLst>
            <pc:docMk/>
            <pc:sldMk cId="254170537" sldId="257"/>
            <ac:spMk id="30" creationId="{3BECFFF5-9474-4DFB-9155-8E1DD4D9431D}"/>
          </ac:spMkLst>
        </pc:spChg>
        <pc:spChg chg="del">
          <ac:chgData name="Antonella" userId="e86cbcfe-6759-4678-8eb6-be68d11ead45" providerId="ADAL" clId="{E9620CE4-AC63-4281-9515-17B2B3F7D2C4}" dt="2020-12-26T10:43:46.618" v="0" actId="478"/>
          <ac:spMkLst>
            <pc:docMk/>
            <pc:sldMk cId="254170537" sldId="257"/>
            <ac:spMk id="33" creationId="{9AB32120-5068-482E-A994-C645B6D4B7B7}"/>
          </ac:spMkLst>
        </pc:spChg>
        <pc:spChg chg="mod">
          <ac:chgData name="Antonella" userId="e86cbcfe-6759-4678-8eb6-be68d11ead45" providerId="ADAL" clId="{E9620CE4-AC63-4281-9515-17B2B3F7D2C4}" dt="2020-12-26T10:43:53.543" v="2" actId="1076"/>
          <ac:spMkLst>
            <pc:docMk/>
            <pc:sldMk cId="254170537" sldId="257"/>
            <ac:spMk id="34" creationId="{AE919EFA-8DE1-478C-903A-0F4AA5D2EBF5}"/>
          </ac:spMkLst>
        </pc:spChg>
        <pc:spChg chg="mod">
          <ac:chgData name="Antonella" userId="e86cbcfe-6759-4678-8eb6-be68d11ead45" providerId="ADAL" clId="{E9620CE4-AC63-4281-9515-17B2B3F7D2C4}" dt="2020-12-26T10:43:56.508" v="3" actId="1076"/>
          <ac:spMkLst>
            <pc:docMk/>
            <pc:sldMk cId="254170537" sldId="257"/>
            <ac:spMk id="44" creationId="{BB690A4B-CF42-4F70-B6CC-247F3B21E628}"/>
          </ac:spMkLst>
        </pc:spChg>
        <pc:spChg chg="del">
          <ac:chgData name="Antonella" userId="e86cbcfe-6759-4678-8eb6-be68d11ead45" providerId="ADAL" clId="{E9620CE4-AC63-4281-9515-17B2B3F7D2C4}" dt="2020-12-26T10:43:49.585" v="1" actId="478"/>
          <ac:spMkLst>
            <pc:docMk/>
            <pc:sldMk cId="254170537" sldId="257"/>
            <ac:spMk id="50" creationId="{FFB154E2-2D02-43DA-B2B9-1B262D3D618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9D4A5E-157E-4C52-BFC3-D36D4F545B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75B3944-53E5-4A6F-94B4-225BCCCF2B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5ADAD13-EAE1-4738-9F67-F2EC30419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7135D-0DAD-403D-AB35-329009AE62A7}" type="datetimeFigureOut">
              <a:rPr lang="it-IT" smtClean="0"/>
              <a:t>26/12/2020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EDC6EAC-B095-4776-ADEA-5027A06E4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D177254-D862-4D46-8670-885E5C4D4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5883-1332-43B1-8679-560B130FE2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6204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B06DC9-732D-4689-90D4-F9B4DDEDF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E77C2BC-7546-4986-AE02-84F8D30E15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DEC2C03-9C10-4824-A19D-50E601717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7135D-0DAD-403D-AB35-329009AE62A7}" type="datetimeFigureOut">
              <a:rPr lang="it-IT" smtClean="0"/>
              <a:t>26/12/2020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6BE5915-4149-40FA-B782-18B994725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13399EC-B2BA-4F13-96B7-6262DD663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5883-1332-43B1-8679-560B130FE2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3091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5B4A61D-49F9-4E68-B40E-83044423B0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5489439-9F9E-4DFF-8D3C-E2BDFA26DB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5475D8-9DDA-4681-A601-DCB1A4C9E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7135D-0DAD-403D-AB35-329009AE62A7}" type="datetimeFigureOut">
              <a:rPr lang="it-IT" smtClean="0"/>
              <a:t>26/12/2020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968AE90-7298-40F5-B685-07F6ED31A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C01A0B2-32AB-4244-9E31-F606919B2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5883-1332-43B1-8679-560B130FE2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178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16CCA30-E0B7-4AB3-B643-5B24CCF05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B71533C-BF39-4978-B3A3-41C6DE6808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0A66760-1D37-4F2E-A4FA-92976B0D8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7135D-0DAD-403D-AB35-329009AE62A7}" type="datetimeFigureOut">
              <a:rPr lang="it-IT" smtClean="0"/>
              <a:t>26/12/2020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53CB3A8-C12E-492C-AE37-C8A99E806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1DDE678-DC78-4ED8-B7EC-B7C746B96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5883-1332-43B1-8679-560B130FE2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2788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CA0E05-5CA4-4122-9441-44B304EBA6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6528A02-0A5A-4B64-AD1F-C0710B227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09B0E42-0E0F-4C65-B25A-236DD7EC8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7135D-0DAD-403D-AB35-329009AE62A7}" type="datetimeFigureOut">
              <a:rPr lang="it-IT" smtClean="0"/>
              <a:t>26/12/2020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CBD47D0-B3EA-46E0-BC79-AC7278FBA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36EE3C4-A6C7-47FC-9093-EA36CBEF0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5883-1332-43B1-8679-560B130FE2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8342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F3D2E0-4534-45ED-A396-F9B644CE9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933BFE0-FA17-411E-B238-9D1E1124FD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A24B73B-BDD4-4D91-81C2-FAF4D026DB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9F14D2B-93B8-4B10-B20C-40AAE777A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7135D-0DAD-403D-AB35-329009AE62A7}" type="datetimeFigureOut">
              <a:rPr lang="it-IT" smtClean="0"/>
              <a:t>26/12/2020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4714701-0FE2-4633-AF8D-D0719D865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754CDD5-19E8-4EA4-B182-29A98DC91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5883-1332-43B1-8679-560B130FE2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1459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831AC7-9BE5-4B13-BB72-8ADA12FA5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BC2D9AA-36BB-4BE1-928B-273E76D918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D8ACB23-C799-4FFA-9ABA-8E08C239AD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3CCC642-CA40-4325-A368-379DC761E4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DD2CFD2-714D-40AF-AE08-0BB17A6BBE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18CCF36-F53D-4738-A5DE-E3A35C702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7135D-0DAD-403D-AB35-329009AE62A7}" type="datetimeFigureOut">
              <a:rPr lang="it-IT" smtClean="0"/>
              <a:t>26/12/2020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51D0CE44-C3C8-4F14-BD01-2458D2705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37FFE5B8-4F36-4FA0-890C-BFAA625E0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5883-1332-43B1-8679-560B130FE2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944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F23932-EB33-4885-A282-CF7726B48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5BEF720-CD79-40F6-A05F-461707E22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7135D-0DAD-403D-AB35-329009AE62A7}" type="datetimeFigureOut">
              <a:rPr lang="it-IT" smtClean="0"/>
              <a:t>26/12/2020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20CB353-37F1-49DE-B83A-FCA4F6CC6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F42E470-EB8A-44AE-95BA-D5A3090B2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5883-1332-43B1-8679-560B130FE2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8050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13793C3-80DB-48E5-BFE5-6782BF7E8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7135D-0DAD-403D-AB35-329009AE62A7}" type="datetimeFigureOut">
              <a:rPr lang="it-IT" smtClean="0"/>
              <a:t>26/12/2020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09B28C8-022D-4601-AB83-5B0E879AD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067360C-D952-402F-8EF1-872F7029F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5883-1332-43B1-8679-560B130FE2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0080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9E5575-DE1C-4908-8672-8B1798F4D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AA3C948-0932-44B0-B3D9-20CC82EF00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62A66D1-2BC7-40B4-9320-9F83A83157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5C98ADB-9651-47F0-8F0B-869791269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7135D-0DAD-403D-AB35-329009AE62A7}" type="datetimeFigureOut">
              <a:rPr lang="it-IT" smtClean="0"/>
              <a:t>26/12/2020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D714B08-24D1-4C27-AB6F-692BD33D0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740144B-728A-4DD3-B8B4-331AE8024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5883-1332-43B1-8679-560B130FE2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9307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AB09F7-DB0B-4B29-9DBA-177AADE28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69F2E3D-2F98-4A90-A27C-2C870303C3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853CFE9-9FCC-409F-861E-F99D3763BF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808DACD-F337-484A-9C4D-D9BC06C4D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7135D-0DAD-403D-AB35-329009AE62A7}" type="datetimeFigureOut">
              <a:rPr lang="it-IT" smtClean="0"/>
              <a:t>26/12/2020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35CEF1A-B11C-488F-83A8-985EE8EA6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FDDCC4F-8720-47E8-808C-F40185477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5883-1332-43B1-8679-560B130FE2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039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2D44CEC-C0DD-4E6E-AB29-6A079636C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EDF17DD-64AF-462C-92FE-8178BD1018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37DD308-97B8-42E4-8B2E-C21640B69D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7135D-0DAD-403D-AB35-329009AE62A7}" type="datetimeFigureOut">
              <a:rPr lang="it-IT" smtClean="0"/>
              <a:t>26/12/2020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0286E18-FC39-40F0-AF47-3540289183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51D3633-7B8B-40DB-B02D-9EA8A7BF2A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A5883-1332-43B1-8679-560B130FE2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4081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>
            <a:extLst>
              <a:ext uri="{FF2B5EF4-FFF2-40B4-BE49-F238E27FC236}">
                <a16:creationId xmlns:a16="http://schemas.microsoft.com/office/drawing/2014/main" id="{C923084E-42B8-4C2D-BC61-2F54B5A80E85}"/>
              </a:ext>
            </a:extLst>
          </p:cNvPr>
          <p:cNvSpPr/>
          <p:nvPr/>
        </p:nvSpPr>
        <p:spPr>
          <a:xfrm>
            <a:off x="4317547" y="190173"/>
            <a:ext cx="3630168" cy="11430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atin typeface="Cambria" panose="02040503050406030204" pitchFamily="18" charset="0"/>
              </a:rPr>
              <a:t>POLITECNICO DI BARI</a:t>
            </a:r>
          </a:p>
          <a:p>
            <a:pPr algn="ctr"/>
            <a:r>
              <a:rPr lang="it-IT" dirty="0">
                <a:latin typeface="Cambria" panose="02040503050406030204" pitchFamily="18" charset="0"/>
              </a:rPr>
              <a:t>SOCIETA’ PARTECIPATE</a:t>
            </a:r>
          </a:p>
          <a:p>
            <a:pPr algn="ctr"/>
            <a:r>
              <a:rPr lang="it-IT" sz="1000" dirty="0">
                <a:latin typeface="Cambria" panose="02040503050406030204" pitchFamily="18" charset="0"/>
              </a:rPr>
              <a:t>Partecipazioni pubbliche detenute al 31/12/2018</a:t>
            </a:r>
          </a:p>
        </p:txBody>
      </p:sp>
      <p:sp>
        <p:nvSpPr>
          <p:cNvPr id="26" name="Rettangolo 25">
            <a:extLst>
              <a:ext uri="{FF2B5EF4-FFF2-40B4-BE49-F238E27FC236}">
                <a16:creationId xmlns:a16="http://schemas.microsoft.com/office/drawing/2014/main" id="{A87CE6AA-22F9-45C0-B239-BF744F0A91A7}"/>
              </a:ext>
            </a:extLst>
          </p:cNvPr>
          <p:cNvSpPr/>
          <p:nvPr/>
        </p:nvSpPr>
        <p:spPr>
          <a:xfrm>
            <a:off x="2640589" y="2607460"/>
            <a:ext cx="1595022" cy="603688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DHITECH </a:t>
            </a:r>
            <a:r>
              <a:rPr lang="it-IT" sz="1200" b="1" dirty="0" err="1">
                <a:solidFill>
                  <a:schemeClr val="tx1"/>
                </a:solidFill>
                <a:latin typeface="Cambria" panose="02040503050406030204" pitchFamily="18" charset="0"/>
              </a:rPr>
              <a:t>s.c.a</a:t>
            </a:r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 r.l. </a:t>
            </a:r>
          </a:p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(2,28%)</a:t>
            </a:r>
          </a:p>
          <a:p>
            <a:pPr algn="ctr"/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27" name="Rettangolo 26">
            <a:extLst>
              <a:ext uri="{FF2B5EF4-FFF2-40B4-BE49-F238E27FC236}">
                <a16:creationId xmlns:a16="http://schemas.microsoft.com/office/drawing/2014/main" id="{657B7071-7C1F-4030-A485-E29E1F9F93C5}"/>
              </a:ext>
            </a:extLst>
          </p:cNvPr>
          <p:cNvSpPr/>
          <p:nvPr/>
        </p:nvSpPr>
        <p:spPr>
          <a:xfrm>
            <a:off x="2649557" y="3345009"/>
            <a:ext cx="1595022" cy="603688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DITNE </a:t>
            </a:r>
            <a:r>
              <a:rPr lang="it-IT" sz="1200" b="1" dirty="0" err="1">
                <a:solidFill>
                  <a:schemeClr val="tx1"/>
                </a:solidFill>
                <a:latin typeface="Cambria" panose="02040503050406030204" pitchFamily="18" charset="0"/>
              </a:rPr>
              <a:t>s.c.a</a:t>
            </a:r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 r.l. </a:t>
            </a:r>
          </a:p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(4,29%)</a:t>
            </a:r>
          </a:p>
          <a:p>
            <a:pPr algn="ctr"/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28" name="Rettangolo 27">
            <a:extLst>
              <a:ext uri="{FF2B5EF4-FFF2-40B4-BE49-F238E27FC236}">
                <a16:creationId xmlns:a16="http://schemas.microsoft.com/office/drawing/2014/main" id="{F929133A-5190-4CBD-8C2A-A9EBB4E5769C}"/>
              </a:ext>
            </a:extLst>
          </p:cNvPr>
          <p:cNvSpPr/>
          <p:nvPr/>
        </p:nvSpPr>
        <p:spPr>
          <a:xfrm>
            <a:off x="4922702" y="3356732"/>
            <a:ext cx="1595022" cy="603688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 b="1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IMPRESAMBIENTE </a:t>
            </a:r>
            <a:r>
              <a:rPr lang="it-IT" sz="1200" b="1" dirty="0" err="1">
                <a:solidFill>
                  <a:schemeClr val="tx1"/>
                </a:solidFill>
                <a:latin typeface="Cambria" panose="02040503050406030204" pitchFamily="18" charset="0"/>
              </a:rPr>
              <a:t>s.c.a</a:t>
            </a:r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 r.l. </a:t>
            </a:r>
          </a:p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(2,35%)</a:t>
            </a:r>
          </a:p>
          <a:p>
            <a:pPr algn="ctr"/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29" name="Rettangolo 28">
            <a:extLst>
              <a:ext uri="{FF2B5EF4-FFF2-40B4-BE49-F238E27FC236}">
                <a16:creationId xmlns:a16="http://schemas.microsoft.com/office/drawing/2014/main" id="{1FDC601A-E96B-4000-9E36-90B38EE94B3C}"/>
              </a:ext>
            </a:extLst>
          </p:cNvPr>
          <p:cNvSpPr/>
          <p:nvPr/>
        </p:nvSpPr>
        <p:spPr>
          <a:xfrm>
            <a:off x="4909850" y="4205939"/>
            <a:ext cx="1595022" cy="603688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 err="1">
                <a:solidFill>
                  <a:schemeClr val="tx1"/>
                </a:solidFill>
                <a:latin typeface="Cambria" panose="02040503050406030204" pitchFamily="18" charset="0"/>
              </a:rPr>
              <a:t>BIOSISTEMAs.c.a</a:t>
            </a:r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 r.l. </a:t>
            </a:r>
          </a:p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(1,83%)</a:t>
            </a:r>
          </a:p>
          <a:p>
            <a:pPr algn="ctr"/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30" name="Rettangolo 29">
            <a:extLst>
              <a:ext uri="{FF2B5EF4-FFF2-40B4-BE49-F238E27FC236}">
                <a16:creationId xmlns:a16="http://schemas.microsoft.com/office/drawing/2014/main" id="{3BECFFF5-9474-4DFB-9155-8E1DD4D9431D}"/>
              </a:ext>
            </a:extLst>
          </p:cNvPr>
          <p:cNvSpPr/>
          <p:nvPr/>
        </p:nvSpPr>
        <p:spPr>
          <a:xfrm>
            <a:off x="2637876" y="4906128"/>
            <a:ext cx="1595022" cy="603688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D.T.A. </a:t>
            </a:r>
            <a:r>
              <a:rPr lang="it-IT" sz="1200" b="1" dirty="0" err="1">
                <a:solidFill>
                  <a:schemeClr val="tx1"/>
                </a:solidFill>
                <a:latin typeface="Cambria" panose="02040503050406030204" pitchFamily="18" charset="0"/>
              </a:rPr>
              <a:t>s.c.a</a:t>
            </a:r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 r.l. </a:t>
            </a:r>
          </a:p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(11%)</a:t>
            </a:r>
          </a:p>
          <a:p>
            <a:pPr algn="ctr"/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32" name="Rettangolo 31">
            <a:extLst>
              <a:ext uri="{FF2B5EF4-FFF2-40B4-BE49-F238E27FC236}">
                <a16:creationId xmlns:a16="http://schemas.microsoft.com/office/drawing/2014/main" id="{0F43D4AD-AD5A-46DF-909A-17B9C44785D2}"/>
              </a:ext>
            </a:extLst>
          </p:cNvPr>
          <p:cNvSpPr/>
          <p:nvPr/>
        </p:nvSpPr>
        <p:spPr>
          <a:xfrm>
            <a:off x="389264" y="2581113"/>
            <a:ext cx="1595022" cy="603688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MEDISDIH </a:t>
            </a:r>
            <a:r>
              <a:rPr lang="it-IT" sz="1200" b="1" dirty="0" err="1">
                <a:solidFill>
                  <a:schemeClr val="tx1"/>
                </a:solidFill>
                <a:latin typeface="Cambria" panose="02040503050406030204" pitchFamily="18" charset="0"/>
              </a:rPr>
              <a:t>s.c.a</a:t>
            </a:r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 r.l.</a:t>
            </a:r>
          </a:p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(20,41%)</a:t>
            </a:r>
          </a:p>
          <a:p>
            <a:pPr algn="ctr"/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34" name="Rettangolo 33">
            <a:extLst>
              <a:ext uri="{FF2B5EF4-FFF2-40B4-BE49-F238E27FC236}">
                <a16:creationId xmlns:a16="http://schemas.microsoft.com/office/drawing/2014/main" id="{AE919EFA-8DE1-478C-903A-0F4AA5D2EBF5}"/>
              </a:ext>
            </a:extLst>
          </p:cNvPr>
          <p:cNvSpPr/>
          <p:nvPr/>
        </p:nvSpPr>
        <p:spPr>
          <a:xfrm>
            <a:off x="389264" y="3356732"/>
            <a:ext cx="1595022" cy="603688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DAISYNET </a:t>
            </a:r>
            <a:r>
              <a:rPr lang="it-IT" sz="1200" b="1" dirty="0" err="1">
                <a:solidFill>
                  <a:schemeClr val="tx1"/>
                </a:solidFill>
                <a:latin typeface="Cambria" panose="02040503050406030204" pitchFamily="18" charset="0"/>
              </a:rPr>
              <a:t>s.c.a</a:t>
            </a:r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 r.l.</a:t>
            </a:r>
          </a:p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(12,21%)</a:t>
            </a:r>
          </a:p>
          <a:p>
            <a:pPr algn="ctr"/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35" name="Rettangolo 34">
            <a:extLst>
              <a:ext uri="{FF2B5EF4-FFF2-40B4-BE49-F238E27FC236}">
                <a16:creationId xmlns:a16="http://schemas.microsoft.com/office/drawing/2014/main" id="{B4065CBA-E741-4CC1-832B-B14BA5110E69}"/>
              </a:ext>
            </a:extLst>
          </p:cNvPr>
          <p:cNvSpPr/>
          <p:nvPr/>
        </p:nvSpPr>
        <p:spPr>
          <a:xfrm>
            <a:off x="2647722" y="4168579"/>
            <a:ext cx="1595022" cy="603688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DARE PUGLIA</a:t>
            </a:r>
          </a:p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 s.c. a r.l. (8%)</a:t>
            </a:r>
          </a:p>
          <a:p>
            <a:pPr algn="ctr"/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36" name="Rettangolo 35">
            <a:extLst>
              <a:ext uri="{FF2B5EF4-FFF2-40B4-BE49-F238E27FC236}">
                <a16:creationId xmlns:a16="http://schemas.microsoft.com/office/drawing/2014/main" id="{0BCD0145-5977-490A-9986-79DF87C3551C}"/>
              </a:ext>
            </a:extLst>
          </p:cNvPr>
          <p:cNvSpPr/>
          <p:nvPr/>
        </p:nvSpPr>
        <p:spPr>
          <a:xfrm>
            <a:off x="4899046" y="2594286"/>
            <a:ext cx="1595022" cy="603688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SILAB DAISY s.c. a r.l. (8%)</a:t>
            </a:r>
          </a:p>
          <a:p>
            <a:pPr algn="ctr"/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38" name="Rettangolo 37">
            <a:extLst>
              <a:ext uri="{FF2B5EF4-FFF2-40B4-BE49-F238E27FC236}">
                <a16:creationId xmlns:a16="http://schemas.microsoft.com/office/drawing/2014/main" id="{259D13B8-ACC7-46E3-9A6F-05B462D4827B}"/>
              </a:ext>
            </a:extLst>
          </p:cNvPr>
          <p:cNvSpPr/>
          <p:nvPr/>
        </p:nvSpPr>
        <p:spPr>
          <a:xfrm>
            <a:off x="1732640" y="1475495"/>
            <a:ext cx="3218284" cy="609009"/>
          </a:xfrm>
          <a:prstGeom prst="rect">
            <a:avLst/>
          </a:prstGeom>
          <a:solidFill>
            <a:schemeClr val="accent6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latin typeface="Cambria" panose="02040503050406030204" pitchFamily="18" charset="0"/>
              </a:rPr>
              <a:t>CONSORZI/SOCIETA’ CONSORTILI</a:t>
            </a:r>
          </a:p>
        </p:txBody>
      </p:sp>
      <p:sp>
        <p:nvSpPr>
          <p:cNvPr id="39" name="Rettangolo 38">
            <a:extLst>
              <a:ext uri="{FF2B5EF4-FFF2-40B4-BE49-F238E27FC236}">
                <a16:creationId xmlns:a16="http://schemas.microsoft.com/office/drawing/2014/main" id="{38CEFF93-BE29-4FF1-BCC7-C096847E48D5}"/>
              </a:ext>
            </a:extLst>
          </p:cNvPr>
          <p:cNvSpPr/>
          <p:nvPr/>
        </p:nvSpPr>
        <p:spPr>
          <a:xfrm>
            <a:off x="7785214" y="1476685"/>
            <a:ext cx="3218284" cy="607820"/>
          </a:xfrm>
          <a:prstGeom prst="rect">
            <a:avLst/>
          </a:prstGeom>
          <a:solidFill>
            <a:schemeClr val="accent2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latin typeface="Cambria" panose="02040503050406030204" pitchFamily="18" charset="0"/>
              </a:rPr>
              <a:t>SOCIETA’ SPIN OFF</a:t>
            </a:r>
          </a:p>
        </p:txBody>
      </p:sp>
      <p:cxnSp>
        <p:nvCxnSpPr>
          <p:cNvPr id="43" name="Connettore a gomito 42">
            <a:extLst>
              <a:ext uri="{FF2B5EF4-FFF2-40B4-BE49-F238E27FC236}">
                <a16:creationId xmlns:a16="http://schemas.microsoft.com/office/drawing/2014/main" id="{55F6DFB2-0845-400F-BD0F-F15906304927}"/>
              </a:ext>
            </a:extLst>
          </p:cNvPr>
          <p:cNvCxnSpPr>
            <a:endCxn id="38" idx="0"/>
          </p:cNvCxnSpPr>
          <p:nvPr/>
        </p:nvCxnSpPr>
        <p:spPr>
          <a:xfrm rot="10800000" flipV="1">
            <a:off x="3341783" y="395415"/>
            <a:ext cx="1194269" cy="108008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a gomito 44">
            <a:extLst>
              <a:ext uri="{FF2B5EF4-FFF2-40B4-BE49-F238E27FC236}">
                <a16:creationId xmlns:a16="http://schemas.microsoft.com/office/drawing/2014/main" id="{D4CD2B64-AA22-49A4-B952-F1FE7874E7E6}"/>
              </a:ext>
            </a:extLst>
          </p:cNvPr>
          <p:cNvCxnSpPr/>
          <p:nvPr/>
        </p:nvCxnSpPr>
        <p:spPr>
          <a:xfrm>
            <a:off x="7947715" y="396606"/>
            <a:ext cx="2176786" cy="1080079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ttangolo 65">
            <a:extLst>
              <a:ext uri="{FF2B5EF4-FFF2-40B4-BE49-F238E27FC236}">
                <a16:creationId xmlns:a16="http://schemas.microsoft.com/office/drawing/2014/main" id="{B867BE19-9D2C-4F9D-80CB-B5CC3BEA2557}"/>
              </a:ext>
            </a:extLst>
          </p:cNvPr>
          <p:cNvSpPr/>
          <p:nvPr/>
        </p:nvSpPr>
        <p:spPr>
          <a:xfrm>
            <a:off x="6761254" y="2261506"/>
            <a:ext cx="1595022" cy="577341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BRED SRL (5%)</a:t>
            </a:r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67" name="Rettangolo 66">
            <a:extLst>
              <a:ext uri="{FF2B5EF4-FFF2-40B4-BE49-F238E27FC236}">
                <a16:creationId xmlns:a16="http://schemas.microsoft.com/office/drawing/2014/main" id="{5C7DC79A-E572-4D16-B017-31D4466A78B8}"/>
              </a:ext>
            </a:extLst>
          </p:cNvPr>
          <p:cNvSpPr/>
          <p:nvPr/>
        </p:nvSpPr>
        <p:spPr>
          <a:xfrm>
            <a:off x="6755005" y="2929694"/>
            <a:ext cx="1595022" cy="833643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INNOLAB srl (10%)</a:t>
            </a:r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68" name="Rettangolo 67">
            <a:extLst>
              <a:ext uri="{FF2B5EF4-FFF2-40B4-BE49-F238E27FC236}">
                <a16:creationId xmlns:a16="http://schemas.microsoft.com/office/drawing/2014/main" id="{21B44119-BE2F-4FCA-B8A7-196F11713FF4}"/>
              </a:ext>
            </a:extLst>
          </p:cNvPr>
          <p:cNvSpPr/>
          <p:nvPr/>
        </p:nvSpPr>
        <p:spPr>
          <a:xfrm>
            <a:off x="6755005" y="3865553"/>
            <a:ext cx="1595022" cy="577341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AESEI srl (5%)</a:t>
            </a:r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69" name="Rettangolo 68">
            <a:extLst>
              <a:ext uri="{FF2B5EF4-FFF2-40B4-BE49-F238E27FC236}">
                <a16:creationId xmlns:a16="http://schemas.microsoft.com/office/drawing/2014/main" id="{B08E1886-45EC-4B49-9C1E-CDA7272B6F1B}"/>
              </a:ext>
            </a:extLst>
          </p:cNvPr>
          <p:cNvSpPr/>
          <p:nvPr/>
        </p:nvSpPr>
        <p:spPr>
          <a:xfrm>
            <a:off x="6743618" y="4527060"/>
            <a:ext cx="1595022" cy="667633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DES srl (1,87%)</a:t>
            </a:r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70" name="Rettangolo 69">
            <a:extLst>
              <a:ext uri="{FF2B5EF4-FFF2-40B4-BE49-F238E27FC236}">
                <a16:creationId xmlns:a16="http://schemas.microsoft.com/office/drawing/2014/main" id="{F359C969-09A5-4411-8910-1536C56D3125}"/>
              </a:ext>
            </a:extLst>
          </p:cNvPr>
          <p:cNvSpPr/>
          <p:nvPr/>
        </p:nvSpPr>
        <p:spPr>
          <a:xfrm>
            <a:off x="8441382" y="2249392"/>
            <a:ext cx="1595022" cy="614743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GAP srl (8,7%)</a:t>
            </a:r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71" name="Rettangolo 70">
            <a:extLst>
              <a:ext uri="{FF2B5EF4-FFF2-40B4-BE49-F238E27FC236}">
                <a16:creationId xmlns:a16="http://schemas.microsoft.com/office/drawing/2014/main" id="{5641527F-15C0-4CD2-B5AE-01538D33FAFA}"/>
              </a:ext>
            </a:extLst>
          </p:cNvPr>
          <p:cNvSpPr/>
          <p:nvPr/>
        </p:nvSpPr>
        <p:spPr>
          <a:xfrm>
            <a:off x="8457037" y="2941797"/>
            <a:ext cx="1595022" cy="821540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INNOVATIVE SOLUTIONS srl </a:t>
            </a:r>
            <a:r>
              <a:rPr lang="en-US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(1%)</a:t>
            </a:r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72" name="Rettangolo 71">
            <a:extLst>
              <a:ext uri="{FF2B5EF4-FFF2-40B4-BE49-F238E27FC236}">
                <a16:creationId xmlns:a16="http://schemas.microsoft.com/office/drawing/2014/main" id="{79741908-9FE9-4EEE-BB6F-283CCC78FEE6}"/>
              </a:ext>
            </a:extLst>
          </p:cNvPr>
          <p:cNvSpPr/>
          <p:nvPr/>
        </p:nvSpPr>
        <p:spPr>
          <a:xfrm>
            <a:off x="8457037" y="3866735"/>
            <a:ext cx="1595022" cy="603688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MICROLABEN srl </a:t>
            </a:r>
            <a:r>
              <a:rPr lang="en-US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(10%)</a:t>
            </a:r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73" name="Rettangolo 72">
            <a:extLst>
              <a:ext uri="{FF2B5EF4-FFF2-40B4-BE49-F238E27FC236}">
                <a16:creationId xmlns:a16="http://schemas.microsoft.com/office/drawing/2014/main" id="{37E4E5A6-1FCC-41CA-9E3E-9B806965CC37}"/>
              </a:ext>
            </a:extLst>
          </p:cNvPr>
          <p:cNvSpPr/>
          <p:nvPr/>
        </p:nvSpPr>
        <p:spPr>
          <a:xfrm>
            <a:off x="8485240" y="4553329"/>
            <a:ext cx="1595022" cy="667633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POLISHAPE srl </a:t>
            </a:r>
            <a:r>
              <a:rPr lang="en-US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(5,32%)</a:t>
            </a:r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74" name="Rettangolo 73">
            <a:extLst>
              <a:ext uri="{FF2B5EF4-FFF2-40B4-BE49-F238E27FC236}">
                <a16:creationId xmlns:a16="http://schemas.microsoft.com/office/drawing/2014/main" id="{0CCA0E0F-F995-4714-89ED-7AE6BA027FF1}"/>
              </a:ext>
            </a:extLst>
          </p:cNvPr>
          <p:cNvSpPr/>
          <p:nvPr/>
        </p:nvSpPr>
        <p:spPr>
          <a:xfrm>
            <a:off x="10205987" y="2283217"/>
            <a:ext cx="1595022" cy="605267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WEC srl </a:t>
            </a:r>
            <a:r>
              <a:rPr lang="en-US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(10%)</a:t>
            </a:r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75" name="Rettangolo 74">
            <a:extLst>
              <a:ext uri="{FF2B5EF4-FFF2-40B4-BE49-F238E27FC236}">
                <a16:creationId xmlns:a16="http://schemas.microsoft.com/office/drawing/2014/main" id="{58231413-D7F1-4CDE-8B72-A9C88378CA7E}"/>
              </a:ext>
            </a:extLst>
          </p:cNvPr>
          <p:cNvSpPr/>
          <p:nvPr/>
        </p:nvSpPr>
        <p:spPr>
          <a:xfrm>
            <a:off x="10205987" y="2992784"/>
            <a:ext cx="1595022" cy="719566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POLIMECH srl (10%)</a:t>
            </a:r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76" name="Rettangolo 75">
            <a:extLst>
              <a:ext uri="{FF2B5EF4-FFF2-40B4-BE49-F238E27FC236}">
                <a16:creationId xmlns:a16="http://schemas.microsoft.com/office/drawing/2014/main" id="{89A9FF90-0CB9-4528-87C1-1EEFDC78EB5F}"/>
              </a:ext>
            </a:extLst>
          </p:cNvPr>
          <p:cNvSpPr/>
          <p:nvPr/>
        </p:nvSpPr>
        <p:spPr>
          <a:xfrm>
            <a:off x="10205987" y="3842726"/>
            <a:ext cx="1595022" cy="667633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INGENIUM srl (10%)</a:t>
            </a:r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77" name="Rettangolo 76">
            <a:extLst>
              <a:ext uri="{FF2B5EF4-FFF2-40B4-BE49-F238E27FC236}">
                <a16:creationId xmlns:a16="http://schemas.microsoft.com/office/drawing/2014/main" id="{0991A4A6-F95D-47BA-BAEA-7CA7E2E0EACC}"/>
              </a:ext>
            </a:extLst>
          </p:cNvPr>
          <p:cNvSpPr/>
          <p:nvPr/>
        </p:nvSpPr>
        <p:spPr>
          <a:xfrm>
            <a:off x="10205987" y="4553329"/>
            <a:ext cx="1595022" cy="656311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T&amp;A srl (1,66%)</a:t>
            </a:r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78" name="Rettangolo 77">
            <a:extLst>
              <a:ext uri="{FF2B5EF4-FFF2-40B4-BE49-F238E27FC236}">
                <a16:creationId xmlns:a16="http://schemas.microsoft.com/office/drawing/2014/main" id="{EB771A62-FAAF-4792-B397-77234A1A959E}"/>
              </a:ext>
            </a:extLst>
          </p:cNvPr>
          <p:cNvSpPr/>
          <p:nvPr/>
        </p:nvSpPr>
        <p:spPr>
          <a:xfrm>
            <a:off x="6743618" y="5260864"/>
            <a:ext cx="1595022" cy="603689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  <a:latin typeface="Cambria" panose="02040503050406030204" pitchFamily="18" charset="0"/>
              </a:rPr>
              <a:t>AutoLogs</a:t>
            </a:r>
            <a:r>
              <a:rPr lang="en-US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 srl (9,99%)</a:t>
            </a:r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79" name="Rettangolo 78">
            <a:extLst>
              <a:ext uri="{FF2B5EF4-FFF2-40B4-BE49-F238E27FC236}">
                <a16:creationId xmlns:a16="http://schemas.microsoft.com/office/drawing/2014/main" id="{5F440EFC-ADF1-4AED-891A-2880BBED7896}"/>
              </a:ext>
            </a:extLst>
          </p:cNvPr>
          <p:cNvSpPr/>
          <p:nvPr/>
        </p:nvSpPr>
        <p:spPr>
          <a:xfrm>
            <a:off x="8506137" y="5275689"/>
            <a:ext cx="1595022" cy="603689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IDEA srl (10%)</a:t>
            </a:r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88" name="Rettangolo 87">
            <a:extLst>
              <a:ext uri="{FF2B5EF4-FFF2-40B4-BE49-F238E27FC236}">
                <a16:creationId xmlns:a16="http://schemas.microsoft.com/office/drawing/2014/main" id="{2EAF2E98-38B9-4B9F-B1CC-9F6285799930}"/>
              </a:ext>
            </a:extLst>
          </p:cNvPr>
          <p:cNvSpPr/>
          <p:nvPr/>
        </p:nvSpPr>
        <p:spPr>
          <a:xfrm>
            <a:off x="10205987" y="5275689"/>
            <a:ext cx="1595022" cy="603689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BEST srl (4%)</a:t>
            </a:r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44" name="Rettangolo 43">
            <a:extLst>
              <a:ext uri="{FF2B5EF4-FFF2-40B4-BE49-F238E27FC236}">
                <a16:creationId xmlns:a16="http://schemas.microsoft.com/office/drawing/2014/main" id="{BB690A4B-CF42-4F70-B6CC-247F3B21E628}"/>
              </a:ext>
            </a:extLst>
          </p:cNvPr>
          <p:cNvSpPr/>
          <p:nvPr/>
        </p:nvSpPr>
        <p:spPr>
          <a:xfrm>
            <a:off x="378493" y="4176542"/>
            <a:ext cx="1595022" cy="603688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IMAST </a:t>
            </a:r>
            <a:r>
              <a:rPr lang="it-IT" sz="1200" b="1" dirty="0" err="1">
                <a:solidFill>
                  <a:schemeClr val="tx1"/>
                </a:solidFill>
                <a:latin typeface="Cambria" panose="02040503050406030204" pitchFamily="18" charset="0"/>
              </a:rPr>
              <a:t>s.c.a</a:t>
            </a:r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 r.l. </a:t>
            </a:r>
          </a:p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(3,24%)</a:t>
            </a:r>
          </a:p>
          <a:p>
            <a:pPr algn="ctr"/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46" name="Rettangolo 45">
            <a:extLst>
              <a:ext uri="{FF2B5EF4-FFF2-40B4-BE49-F238E27FC236}">
                <a16:creationId xmlns:a16="http://schemas.microsoft.com/office/drawing/2014/main" id="{F94F447B-00CD-4286-BAED-642F62411F9D}"/>
              </a:ext>
            </a:extLst>
          </p:cNvPr>
          <p:cNvSpPr/>
          <p:nvPr/>
        </p:nvSpPr>
        <p:spPr>
          <a:xfrm>
            <a:off x="378493" y="506693"/>
            <a:ext cx="1010194" cy="445553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</a:rPr>
              <a:t>MANTENIMENTO SENZA INTERVENTI</a:t>
            </a:r>
          </a:p>
        </p:txBody>
      </p:sp>
      <p:sp>
        <p:nvSpPr>
          <p:cNvPr id="47" name="Rettangolo 46">
            <a:extLst>
              <a:ext uri="{FF2B5EF4-FFF2-40B4-BE49-F238E27FC236}">
                <a16:creationId xmlns:a16="http://schemas.microsoft.com/office/drawing/2014/main" id="{1F84FCEE-19E7-4ABC-8B3B-235AE203F353}"/>
              </a:ext>
            </a:extLst>
          </p:cNvPr>
          <p:cNvSpPr/>
          <p:nvPr/>
        </p:nvSpPr>
        <p:spPr>
          <a:xfrm>
            <a:off x="378493" y="1092215"/>
            <a:ext cx="1010194" cy="445553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</a:rPr>
              <a:t>RAZIONALIZZA-</a:t>
            </a:r>
          </a:p>
          <a:p>
            <a:pPr algn="ctr"/>
            <a:r>
              <a:rPr lang="it-IT" sz="900" dirty="0">
                <a:solidFill>
                  <a:schemeClr val="tx1"/>
                </a:solidFill>
              </a:rPr>
              <a:t>ZIONE: RECESSO</a:t>
            </a:r>
          </a:p>
        </p:txBody>
      </p:sp>
      <p:sp>
        <p:nvSpPr>
          <p:cNvPr id="49" name="Rettangolo 48">
            <a:extLst>
              <a:ext uri="{FF2B5EF4-FFF2-40B4-BE49-F238E27FC236}">
                <a16:creationId xmlns:a16="http://schemas.microsoft.com/office/drawing/2014/main" id="{87665158-1431-4219-9E5B-24C95C1EE789}"/>
              </a:ext>
            </a:extLst>
          </p:cNvPr>
          <p:cNvSpPr/>
          <p:nvPr/>
        </p:nvSpPr>
        <p:spPr>
          <a:xfrm>
            <a:off x="389264" y="1638951"/>
            <a:ext cx="1010194" cy="445553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</a:rPr>
              <a:t>IN LIQUIDAZIONE</a:t>
            </a:r>
          </a:p>
        </p:txBody>
      </p:sp>
      <p:sp>
        <p:nvSpPr>
          <p:cNvPr id="51" name="Rettangolo 50">
            <a:extLst>
              <a:ext uri="{FF2B5EF4-FFF2-40B4-BE49-F238E27FC236}">
                <a16:creationId xmlns:a16="http://schemas.microsoft.com/office/drawing/2014/main" id="{6F5E759F-9A01-408C-B261-3A39AB83875B}"/>
              </a:ext>
            </a:extLst>
          </p:cNvPr>
          <p:cNvSpPr/>
          <p:nvPr/>
        </p:nvSpPr>
        <p:spPr>
          <a:xfrm>
            <a:off x="6709341" y="5930724"/>
            <a:ext cx="1629299" cy="603689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  <a:latin typeface="Cambria" panose="02040503050406030204" pitchFamily="18" charset="0"/>
              </a:rPr>
              <a:t>Polyconsulting</a:t>
            </a:r>
            <a:r>
              <a:rPr lang="en-US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 (10%)</a:t>
            </a:r>
            <a:endParaRPr lang="it-IT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705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03876C030440BE4AB6F8D34AFEC98F8C" ma:contentTypeVersion="9" ma:contentTypeDescription="Creare un nuovo documento." ma:contentTypeScope="" ma:versionID="a0db30a398dcce8585f97d8e7149f53c">
  <xsd:schema xmlns:xsd="http://www.w3.org/2001/XMLSchema" xmlns:xs="http://www.w3.org/2001/XMLSchema" xmlns:p="http://schemas.microsoft.com/office/2006/metadata/properties" xmlns:ns2="81f91859-bf78-4978-a4ce-6cfd27eca7d1" targetNamespace="http://schemas.microsoft.com/office/2006/metadata/properties" ma:root="true" ma:fieldsID="017d7b28a20f84135b8b561180c2d9a9" ns2:_="">
    <xsd:import namespace="81f91859-bf78-4978-a4ce-6cfd27eca7d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f91859-bf78-4978-a4ce-6cfd27eca7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5286409-299B-4B08-B45B-63DA8CE93D2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C274968-6189-4344-A681-8B74830F95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1f91859-bf78-4978-a4ce-6cfd27eca7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829E234-83C7-4872-8539-5F17769F5FB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248</Words>
  <Application>Microsoft Office PowerPoint</Application>
  <PresentationFormat>Widescreen</PresentationFormat>
  <Paragraphs>45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AMM-P0330</dc:creator>
  <cp:lastModifiedBy>Antonella Palermo</cp:lastModifiedBy>
  <cp:revision>28</cp:revision>
  <dcterms:created xsi:type="dcterms:W3CDTF">2018-12-13T14:19:11Z</dcterms:created>
  <dcterms:modified xsi:type="dcterms:W3CDTF">2020-12-26T10:44:00Z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0x01010003876C030440BE4AB6F8D34AFEC98F8C</vt:lpwstr>
  </property>
</Properties>
</file>